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  <p:sldMasterId id="2147483996" r:id="rId2"/>
    <p:sldMasterId id="2147484008" r:id="rId3"/>
    <p:sldMasterId id="2147484020" r:id="rId4"/>
    <p:sldMasterId id="2147484044" r:id="rId5"/>
    <p:sldMasterId id="2147484056" r:id="rId6"/>
  </p:sldMasterIdLst>
  <p:notesMasterIdLst>
    <p:notesMasterId r:id="rId22"/>
  </p:notesMasterIdLst>
  <p:sldIdLst>
    <p:sldId id="264" r:id="rId7"/>
    <p:sldId id="266" r:id="rId8"/>
    <p:sldId id="273" r:id="rId9"/>
    <p:sldId id="265" r:id="rId10"/>
    <p:sldId id="274" r:id="rId11"/>
    <p:sldId id="263" r:id="rId12"/>
    <p:sldId id="261" r:id="rId13"/>
    <p:sldId id="258" r:id="rId14"/>
    <p:sldId id="262" r:id="rId15"/>
    <p:sldId id="257" r:id="rId16"/>
    <p:sldId id="270" r:id="rId17"/>
    <p:sldId id="268" r:id="rId18"/>
    <p:sldId id="272" r:id="rId19"/>
    <p:sldId id="271" r:id="rId20"/>
    <p:sldId id="26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66"/>
    <a:srgbClr val="FF0000"/>
    <a:srgbClr val="C1FDCB"/>
    <a:srgbClr val="3333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2540" autoAdjust="0"/>
  </p:normalViewPr>
  <p:slideViewPr>
    <p:cSldViewPr>
      <p:cViewPr>
        <p:scale>
          <a:sx n="64" d="100"/>
          <a:sy n="64" d="100"/>
        </p:scale>
        <p:origin x="-181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64116-11B8-4750-81FD-16FA3942C44D}" type="datetimeFigureOut">
              <a:rPr lang="en-US" smtClean="0"/>
              <a:t>5/19/2014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8D9C8-4A8E-4F6B-93D5-4B77C019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7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8D9C8-4A8E-4F6B-93D5-4B77C01938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08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8D9C8-4A8E-4F6B-93D5-4B77C01938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86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8D9C8-4A8E-4F6B-93D5-4B77C019382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28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B8D9C8-4A8E-4F6B-93D5-4B77C019382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11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33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8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51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594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945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147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8440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342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0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6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10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7C5DA4-A0EC-45D6-8DCD-3C44922607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799" y="3810000"/>
            <a:ext cx="7100455" cy="31547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9900" b="1" dirty="0" err="1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32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68984" cy="424023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7609074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773" y="-2"/>
            <a:ext cx="3061855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প্রমাণঃ</a:t>
            </a:r>
            <a:endParaRPr lang="en-US" sz="4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ight Triangle 6"/>
          <p:cNvSpPr/>
          <p:nvPr/>
        </p:nvSpPr>
        <p:spPr>
          <a:xfrm rot="8194134">
            <a:off x="5979869" y="1003946"/>
            <a:ext cx="2213462" cy="2095444"/>
          </a:xfrm>
          <a:prstGeom prst="rtTriangl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2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Connector 11"/>
          <p:cNvCxnSpPr>
            <a:stCxn id="7" idx="2"/>
          </p:cNvCxnSpPr>
          <p:nvPr/>
        </p:nvCxnSpPr>
        <p:spPr>
          <a:xfrm>
            <a:off x="7170020" y="529953"/>
            <a:ext cx="0" cy="152171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34741" y="743805"/>
                <a:ext cx="7696200" cy="1552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(১)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∆ </m:t>
                    </m:r>
                  </m:oMath>
                </a14:m>
                <a:r>
                  <a:rPr lang="en-US" sz="36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CBH ও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∆ </m:t>
                    </m:r>
                  </m:oMath>
                </a14:m>
                <a:r>
                  <a:rPr lang="en-US" sz="36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ABC </a:t>
                </a:r>
                <a:r>
                  <a:rPr lang="en-US" sz="3600" dirty="0" err="1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সদৃশ</a:t>
                </a:r>
                <a:r>
                  <a:rPr lang="en-US" sz="36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 ।</a:t>
                </a:r>
              </a:p>
              <a:p>
                <a14:m>
                  <m:oMath xmlns:m="http://schemas.openxmlformats.org/officeDocument/2006/math">
                    <m:r>
                      <a:rPr lang="en-US" sz="44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sz="44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sz="4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  <m:t>𝑒</m:t>
                        </m:r>
                      </m:num>
                      <m:den>
                        <m:r>
                          <a:rPr lang="en-US" sz="4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solidFill>
                      <a:srgbClr val="C00000"/>
                    </a:solidFill>
                    <a:latin typeface="NikoshBAN" pitchFamily="2" charset="0"/>
                    <a:cs typeface="NikoshBAN" pitchFamily="2" charset="0"/>
                  </a:rPr>
                  <a:t>--------(1)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41" y="743805"/>
                <a:ext cx="7696200" cy="1552348"/>
              </a:xfrm>
              <a:prstGeom prst="rect">
                <a:avLst/>
              </a:prstGeom>
              <a:blipFill rotWithShape="1">
                <a:blip r:embed="rId2"/>
                <a:stretch>
                  <a:fillRect l="-2375" t="-5098" b="-10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63022" y="2409572"/>
                <a:ext cx="9448800" cy="17244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(২)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∆</m:t>
                    </m:r>
                  </m:oMath>
                </a14:m>
                <a:r>
                  <a:rPr lang="en-US" sz="3600" b="1" dirty="0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 ACH ও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∆</m:t>
                    </m:r>
                  </m:oMath>
                </a14:m>
                <a:r>
                  <a:rPr lang="en-US" sz="3600" b="1" dirty="0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 ABC </a:t>
                </a:r>
                <a:r>
                  <a:rPr lang="en-US" sz="3600" b="1" dirty="0" err="1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সদৃশ</a:t>
                </a:r>
                <a:r>
                  <a:rPr lang="en-US" sz="3600" b="1" dirty="0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 ।</a:t>
                </a:r>
              </a:p>
              <a:p>
                <a14:m>
                  <m:oMath xmlns:m="http://schemas.openxmlformats.org/officeDocument/2006/math">
                    <m:r>
                      <a:rPr lang="en-US" sz="48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sz="4800" b="1" dirty="0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1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𝒃</m:t>
                        </m:r>
                      </m:num>
                      <m:den>
                        <m:r>
                          <a:rPr lang="en-US" sz="4800" b="1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𝒄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1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sz="4800" b="1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𝒃</m:t>
                        </m:r>
                      </m:den>
                    </m:f>
                    <m:r>
                      <a:rPr lang="en-US" sz="4800" b="1" i="1" dirty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600" b="1" dirty="0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--------(2)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022" y="2409572"/>
                <a:ext cx="9448800" cy="1724446"/>
              </a:xfrm>
              <a:prstGeom prst="rect">
                <a:avLst/>
              </a:prstGeom>
              <a:blipFill rotWithShape="1">
                <a:blip r:embed="rId3"/>
                <a:stretch>
                  <a:fillRect l="-2000" t="-4594" b="-109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9773" y="4134018"/>
                <a:ext cx="8749146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(৩) </a:t>
                </a:r>
                <a:r>
                  <a:rPr lang="en-US" sz="3600" b="1" dirty="0" err="1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অনুপাত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দুইটি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থেকে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পাই</a:t>
                </a:r>
                <a:r>
                  <a:rPr lang="en-US" sz="3600" b="1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,   a</a:t>
                </a:r>
                <a:r>
                  <a:rPr lang="en-US" sz="3600" b="1" baseline="30000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2</a:t>
                </a:r>
                <a:r>
                  <a:rPr lang="en-US" sz="3600" b="1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c×e</a:t>
                </a:r>
                <a:r>
                  <a:rPr lang="en-US" sz="3600" b="1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,b</a:t>
                </a:r>
                <a:r>
                  <a:rPr lang="en-US" sz="3600" b="1" baseline="30000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2</a:t>
                </a:r>
                <a:r>
                  <a:rPr lang="en-US" sz="3600" b="1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3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c×d</a:t>
                </a:r>
                <a:r>
                  <a:rPr lang="en-US" sz="3600" b="1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</a:p>
              <a:p>
                <a:pPr>
                  <a:defRPr/>
                </a:pPr>
                <a:r>
                  <a:rPr lang="en-US" sz="3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অতএব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, a</a:t>
                </a:r>
                <a:r>
                  <a:rPr lang="en-US" sz="3600" b="1" baseline="30000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2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+b</a:t>
                </a:r>
                <a:r>
                  <a:rPr lang="en-US" sz="3600" b="1" baseline="30000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2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600" b="1" dirty="0" err="1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c×e+c×d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</a:p>
              <a:p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                     =c(</a:t>
                </a:r>
                <a:r>
                  <a:rPr lang="en-US" sz="3600" b="1" dirty="0" err="1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e+d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)=</a:t>
                </a:r>
                <a:r>
                  <a:rPr lang="en-US" sz="3600" b="1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c</a:t>
                </a:r>
                <a:r>
                  <a:rPr lang="en-US" sz="3600" b="1" baseline="30000" dirty="0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2 </a:t>
                </a:r>
                <a:endParaRPr lang="en-US" sz="3600" b="1" dirty="0">
                  <a:solidFill>
                    <a:schemeClr val="accent6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c</a:t>
                </a:r>
                <a:r>
                  <a:rPr lang="en-US" sz="3600" b="1" baseline="30000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2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=a</a:t>
                </a:r>
                <a:r>
                  <a:rPr lang="en-US" sz="3600" b="1" baseline="30000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2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+b</a:t>
                </a:r>
                <a:r>
                  <a:rPr lang="en-US" sz="3600" b="1" baseline="30000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2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   [ </a:t>
                </a:r>
                <a:r>
                  <a:rPr lang="en-US" sz="3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প্রমাণিত</a:t>
                </a:r>
                <a:r>
                  <a:rPr lang="en-US" sz="3600" b="1" dirty="0">
                    <a:solidFill>
                      <a:schemeClr val="accent6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]</a:t>
                </a:r>
              </a:p>
              <a:p>
                <a:endParaRPr lang="en-US" sz="3600" b="1" dirty="0">
                  <a:solidFill>
                    <a:schemeClr val="accent6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773" y="4134018"/>
                <a:ext cx="8749146" cy="2862322"/>
              </a:xfrm>
              <a:prstGeom prst="rect">
                <a:avLst/>
              </a:prstGeom>
              <a:blipFill rotWithShape="1">
                <a:blip r:embed="rId4"/>
                <a:stretch>
                  <a:fillRect l="-2160" t="-3191" b="-70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953000" y="1855064"/>
            <a:ext cx="561109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15794" y="1772933"/>
            <a:ext cx="256309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B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89618" y="80008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C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89618" y="214796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</a:t>
            </a:r>
            <a:endParaRPr lang="en-US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21400" y="167039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675418" y="204024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77643" y="205682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865918" y="883364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853793" y="936646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b</a:t>
            </a:r>
            <a:endParaRPr lang="en-US" b="1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6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5" grpId="0"/>
      <p:bldP spid="16" grpId="0"/>
      <p:bldP spid="2" grpId="0"/>
      <p:bldP spid="9" grpId="0"/>
      <p:bldP spid="10" grpId="0"/>
      <p:bldP spid="17" grpId="0"/>
      <p:bldP spid="18" grpId="0"/>
      <p:bldP spid="3" grpId="0"/>
      <p:bldP spid="5" grpId="0"/>
      <p:bldP spid="6" grpId="0"/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Arrow 2"/>
          <p:cNvSpPr/>
          <p:nvPr/>
        </p:nvSpPr>
        <p:spPr>
          <a:xfrm>
            <a:off x="708212" y="152400"/>
            <a:ext cx="7620000" cy="37338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কাজঃ</a:t>
            </a:r>
            <a:endParaRPr lang="en-US" sz="72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সময়ঃ৫ </a:t>
            </a:r>
            <a:r>
              <a:rPr lang="en-US" sz="36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মিনিট</a:t>
            </a:r>
            <a:endParaRPr lang="en-US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4726899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পিথাগোরাসের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উপপাদ্যটি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বিবৃত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5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4876800"/>
            <a:ext cx="350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		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1066800" y="152400"/>
            <a:ext cx="6934200" cy="2895600"/>
          </a:xfrm>
          <a:prstGeom prst="left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91229" y="924342"/>
            <a:ext cx="3581400" cy="21236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কাজঃ</a:t>
            </a:r>
            <a:r>
              <a:rPr lang="en-US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সময়ঃ১০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মিনিট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200400"/>
            <a:ext cx="8839200" cy="21236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a= 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সে.মি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b= 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সে.মি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হলে,ত্রিভুজটি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অংকন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c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।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1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945317" y="-152400"/>
            <a:ext cx="4572000" cy="1905000"/>
          </a:xfrm>
          <a:prstGeom prst="horizontalScroll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19300" y="228600"/>
            <a:ext cx="2895600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7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133600"/>
            <a:ext cx="87630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পিথাগোরাসের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উপপাদ্যটি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অতিভুজের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অংকিত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বর্গক্ষেত্র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অপর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বাহুর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অংকিত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বর্গক্ষেত্রদ্বয়ের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সমষ্টির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11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4191000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36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কোনক্ষেত্রে</a:t>
            </a:r>
            <a:r>
              <a:rPr lang="en-U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সমকোণী</a:t>
            </a:r>
            <a:r>
              <a:rPr lang="en-U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ত্রিভুজ</a:t>
            </a:r>
            <a:r>
              <a:rPr lang="en-U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অংকন</a:t>
            </a:r>
            <a:r>
              <a:rPr lang="en-U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সম্ভব</a:t>
            </a:r>
            <a:r>
              <a:rPr lang="en-U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92D050"/>
                </a:solidFill>
                <a:latin typeface="NikoshBAN" pitchFamily="2" charset="0"/>
                <a:ea typeface="Verdana" pitchFamily="34" charset="0"/>
                <a:cs typeface="NikoshBAN" pitchFamily="2" charset="0"/>
              </a:rPr>
              <a:t> ?</a:t>
            </a:r>
            <a:endParaRPr lang="en-US" sz="32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92D050"/>
              </a:solidFill>
              <a:latin typeface="NikoshBAN" pitchFamily="2" charset="0"/>
              <a:ea typeface="Verdana" pitchFamily="34" charset="0"/>
              <a:cs typeface="NikoshBAN" pitchFamily="2" charset="0"/>
            </a:endParaRPr>
          </a:p>
          <a:p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 (ক) 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3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সে.মি.,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4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সে.মি.,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5 </a:t>
            </a:r>
            <a:r>
              <a:rPr lang="en-US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.          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  (খ) 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3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.,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 সে.মি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.,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6 </a:t>
            </a:r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.</a:t>
            </a:r>
          </a:p>
          <a:p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 (গ) 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4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.,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4 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সে.মি.,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 </a:t>
            </a:r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       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 (ঘ) 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5 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সে.মি.,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6 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.,</a:t>
            </a: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8 </a:t>
            </a:r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সে.মি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ea typeface="Verdana" pitchFamily="34" charset="0"/>
                <a:cs typeface="NikoshBAN" pitchFamily="2" charset="0"/>
              </a:rPr>
              <a:t>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5691008"/>
            <a:ext cx="57150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8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+6</a:t>
            </a:r>
            <a:r>
              <a:rPr lang="en-US" sz="48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     ? </a:t>
            </a:r>
            <a:endParaRPr lang="en-US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04800" y="47244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90800" y="5752563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40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6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8" grpId="0"/>
      <p:bldP spid="10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0" y="3581400"/>
                <a:ext cx="899160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Wingdings" pitchFamily="2" charset="2"/>
                  <a:buChar char="Ø"/>
                </a:pP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ABC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ত্রিভুজের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A =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এক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সমকোণ</a:t>
                </a:r>
                <a:r>
                  <a:rPr lang="en-US" sz="3600" dirty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D ও E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যথাক্রমে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 AB ও AC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এর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মধ্যবিন্দু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হলে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,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প্রমাণ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কর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 </a:t>
                </a:r>
                <a:r>
                  <a:rPr lang="en-US" sz="3600" dirty="0" err="1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যে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, 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Times New Roman" pitchFamily="18" charset="0"/>
                    <a:ea typeface="Verdana" pitchFamily="34" charset="0"/>
                    <a:cs typeface="Times New Roman" pitchFamily="18" charset="0"/>
                  </a:rPr>
                  <a:t>DE</a:t>
                </a:r>
                <a:r>
                  <a:rPr lang="en-US" sz="3600" baseline="30000" dirty="0" smtClean="0">
                    <a:solidFill>
                      <a:srgbClr val="FF0000"/>
                    </a:solidFill>
                    <a:latin typeface="Times New Roman" pitchFamily="18" charset="0"/>
                    <a:ea typeface="Verdana" pitchFamily="34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Times New Roman" pitchFamily="18" charset="0"/>
                    <a:ea typeface="Verdana" pitchFamily="34" charset="0"/>
                    <a:cs typeface="Times New Roman" pitchFamily="18" charset="0"/>
                  </a:rPr>
                  <a:t>=CE</a:t>
                </a:r>
                <a:r>
                  <a:rPr lang="en-US" sz="3600" baseline="30000" dirty="0" smtClean="0">
                    <a:solidFill>
                      <a:srgbClr val="FF0000"/>
                    </a:solidFill>
                    <a:latin typeface="Times New Roman" pitchFamily="18" charset="0"/>
                    <a:ea typeface="Verdana" pitchFamily="34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Times New Roman" pitchFamily="18" charset="0"/>
                    <a:ea typeface="Verdana" pitchFamily="34" charset="0"/>
                    <a:cs typeface="Times New Roman" pitchFamily="18" charset="0"/>
                  </a:rPr>
                  <a:t>+BD</a:t>
                </a:r>
                <a:r>
                  <a:rPr lang="en-US" sz="3600" baseline="30000" dirty="0" smtClean="0">
                    <a:solidFill>
                      <a:srgbClr val="FF0000"/>
                    </a:solidFill>
                    <a:latin typeface="Times New Roman" pitchFamily="18" charset="0"/>
                    <a:ea typeface="Verdana" pitchFamily="34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solidFill>
                      <a:srgbClr val="FF0000"/>
                    </a:solidFill>
                    <a:latin typeface="NikoshBAN" pitchFamily="2" charset="0"/>
                    <a:ea typeface="Verdana" pitchFamily="34" charset="0"/>
                    <a:cs typeface="NikoshBAN" pitchFamily="2" charset="0"/>
                  </a:rPr>
                  <a:t>.</a:t>
                </a:r>
                <a:endParaRPr lang="en-US" sz="3600" dirty="0">
                  <a:solidFill>
                    <a:srgbClr val="FF0000"/>
                  </a:solidFill>
                  <a:latin typeface="NikoshBAN" pitchFamily="2" charset="0"/>
                  <a:ea typeface="Verdana" pitchFamily="34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3581400"/>
                <a:ext cx="8991600" cy="1754326"/>
              </a:xfrm>
              <a:prstGeom prst="rect">
                <a:avLst/>
              </a:prstGeom>
              <a:blipFill rotWithShape="1">
                <a:blip r:embed="rId2"/>
                <a:stretch>
                  <a:fillRect l="-1831" t="-4530" b="-128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-4495800" y="114300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	</a:t>
            </a:r>
          </a:p>
          <a:p>
            <a:pPr algn="ctr"/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14</a:t>
            </a:fld>
            <a:endParaRPr lang="en-US"/>
          </a:p>
        </p:txBody>
      </p:sp>
      <p:sp>
        <p:nvSpPr>
          <p:cNvPr id="9" name="Rounded Rectangular Callout 8"/>
          <p:cNvSpPr/>
          <p:nvPr/>
        </p:nvSpPr>
        <p:spPr>
          <a:xfrm>
            <a:off x="2352207" y="680803"/>
            <a:ext cx="4648200" cy="2362200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1" name="TextBox 10"/>
          <p:cNvSpPr txBox="1"/>
          <p:nvPr/>
        </p:nvSpPr>
        <p:spPr>
          <a:xfrm>
            <a:off x="2758190" y="1132872"/>
            <a:ext cx="403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1398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500" y="2667000"/>
            <a:ext cx="7620000" cy="404726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39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39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15</a:t>
            </a:fld>
            <a:endParaRPr lang="en-US"/>
          </a:p>
        </p:txBody>
      </p:sp>
      <p:pic>
        <p:nvPicPr>
          <p:cNvPr id="7" name="Picture 6" descr="1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657601" y="-304801"/>
            <a:ext cx="3200400" cy="441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27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8135" y="3352800"/>
            <a:ext cx="810293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রতন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কুমার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000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000" dirty="0" err="1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4000" dirty="0" smtClean="0">
                <a:solidFill>
                  <a:srgbClr val="3333CC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বি,এল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বিদ্যালয়,সিরাজগঞ্জ</a:t>
            </a:r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০১৯৩২৭৪৬৯২৫</a:t>
            </a:r>
          </a:p>
          <a:p>
            <a:pPr algn="ctr"/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E-mail :ratankumerbl@Gmail.com</a:t>
            </a:r>
            <a:endParaRPr lang="en-US" sz="2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Asus\Pictures\Pictur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716" y="351019"/>
            <a:ext cx="25908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85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94911"/>
            <a:ext cx="9127761" cy="56630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অষ্টম</a:t>
            </a:r>
            <a:endParaRPr lang="en-US" sz="9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72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7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গণিত</a:t>
            </a:r>
            <a:endParaRPr lang="en-US" sz="72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72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নবম</a:t>
            </a:r>
            <a:endParaRPr lang="en-US" sz="72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সময়ঃ৪৫ </a:t>
            </a:r>
            <a:r>
              <a:rPr lang="en-US" sz="66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মিনিট</a:t>
            </a:r>
            <a:endParaRPr lang="en-US" sz="6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১২/০৫/২০১৪</a:t>
            </a:r>
            <a:endParaRPr lang="en-US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239" y="0"/>
            <a:ext cx="9127761" cy="132343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60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3">
                <a:lumMod val="75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sus\Downloads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3" y="0"/>
            <a:ext cx="4169648" cy="47244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sus\Downloads\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970" y="0"/>
            <a:ext cx="4728030" cy="475963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/>
        </p:spPr>
      </p:pic>
      <p:sp>
        <p:nvSpPr>
          <p:cNvPr id="2" name="TextBox 1"/>
          <p:cNvSpPr txBox="1"/>
          <p:nvPr/>
        </p:nvSpPr>
        <p:spPr>
          <a:xfrm>
            <a:off x="0" y="5029200"/>
            <a:ext cx="9144000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বিখ্যাত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গ্রিক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দার্শনিক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পিথাগোরাস</a:t>
            </a:r>
            <a:endParaRPr lang="en-US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2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734"/>
            <a:ext cx="9144000" cy="452431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en-US" sz="9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9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পিথাগোরাসের</a:t>
            </a:r>
            <a:r>
              <a:rPr lang="en-US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9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উপপাদ্য</a:t>
            </a:r>
            <a:endParaRPr lang="en-US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2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3291" y="685800"/>
            <a:ext cx="8077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-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4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পিথাগোরাসের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উপপাদ্য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যাচাই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বাহুর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থাকলে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ত্রিভুজটি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কিনা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যাচাই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করতেপারবে</a:t>
            </a:r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। </a:t>
            </a:r>
            <a:endParaRPr lang="en-US" sz="4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পিথাগোরাসের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ব্যাবহার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।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6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952665" y="2585264"/>
            <a:ext cx="3085935" cy="2712422"/>
          </a:xfrm>
          <a:prstGeom prst="rtTriangl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565" y="190256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8125" y="4345062"/>
            <a:ext cx="8382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B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19550" y="4899060"/>
            <a:ext cx="5334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C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381000"/>
            <a:ext cx="9067800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অতিভুজের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অংকিত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বর্গক্ষেত্র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অপর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বাহুর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অংকিত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বর্গক্ষেত্রদ্বয়ের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সমষ্টির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।</a:t>
            </a:r>
            <a:endParaRPr lang="en-US" sz="1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Asus\Desktop\ratan kumer\inde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76400"/>
            <a:ext cx="4267200" cy="362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0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8194134">
            <a:off x="2306518" y="1428099"/>
            <a:ext cx="3905982" cy="3647349"/>
          </a:xfrm>
          <a:prstGeom prst="rtTriangle">
            <a:avLst/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6108" y="2944964"/>
            <a:ext cx="4421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A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1518" y="2883409"/>
            <a:ext cx="30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B</a:t>
            </a:r>
            <a:endParaRPr lang="en-US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38384" y="109784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C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99658" y="3237264"/>
            <a:ext cx="205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c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0" y="3886200"/>
                <a:ext cx="91440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flat" dir="t">
                    <a:rot lat="0" lon="0" rev="18900000"/>
                  </a:lightRig>
                </a:scene3d>
                <a:sp3d extrusionH="31750" contourW="6350" prstMaterial="powder">
                  <a:bevelT w="19050" h="19050" prst="angle"/>
                  <a:contourClr>
                    <a:schemeClr val="accent3">
                      <a:tint val="100000"/>
                      <a:shade val="100000"/>
                      <a:satMod val="100000"/>
                      <a:hueMod val="100000"/>
                    </a:schemeClr>
                  </a:contourClr>
                </a:sp3d>
              </a:bodyPr>
              <a:lstStyle/>
              <a:p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বিশেষ </a:t>
                </a:r>
                <a:r>
                  <a:rPr lang="en-US" sz="3200" b="1" dirty="0" err="1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নির্বচনঃ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b="1" dirty="0" err="1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মনে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b="1" dirty="0" err="1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করি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, 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ABC </a:t>
                </a:r>
                <a:r>
                  <a:rPr lang="en-US" sz="3200" b="1" dirty="0" err="1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সমকোণী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b="1" dirty="0" err="1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ত্রিভুজের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n/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∠</m:t>
                    </m:r>
                    <m:r>
                      <m:rPr>
                        <m:sty m:val="p"/>
                      </m:rPr>
                      <a:rPr lang="en-US" sz="3200" b="1" i="0" smtClean="0">
                        <a:ln/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C</m:t>
                    </m:r>
                  </m:oMath>
                </a14:m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=90</a:t>
                </a:r>
                <a:r>
                  <a:rPr lang="en-US" sz="3200" b="1" baseline="30000" dirty="0" smtClean="0">
                    <a:ln/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এবং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b="1" dirty="0" err="1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অতিভুজ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 AB=c ,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ea typeface="MS UI Gothic" pitchFamily="34" charset="-128"/>
                    <a:cs typeface="NikoshBAN" pitchFamily="2" charset="0"/>
                  </a:rPr>
                  <a:t>BC=</a:t>
                </a:r>
                <a:r>
                  <a:rPr lang="en-US" sz="3200" b="1" dirty="0" err="1" smtClean="0">
                    <a:ln/>
                    <a:solidFill>
                      <a:srgbClr val="002060"/>
                    </a:solidFill>
                    <a:latin typeface="NikoshBAN" pitchFamily="2" charset="0"/>
                    <a:ea typeface="MS UI Gothic" pitchFamily="34" charset="-128"/>
                    <a:cs typeface="NikoshBAN" pitchFamily="2" charset="0"/>
                  </a:rPr>
                  <a:t>a,AC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ea typeface="MS UI Gothic" pitchFamily="34" charset="-128"/>
                    <a:cs typeface="NikoshBAN" pitchFamily="2" charset="0"/>
                  </a:rPr>
                  <a:t>=b</a:t>
                </a:r>
                <a:r>
                  <a:rPr lang="en-US" sz="3200" b="1" dirty="0" smtClean="0">
                    <a:ln/>
                    <a:solidFill>
                      <a:srgbClr val="002060"/>
                    </a:solidFill>
                    <a:latin typeface="NikoshBAN" pitchFamily="2" charset="0"/>
                    <a:cs typeface="NikoshBAN" pitchFamily="2" charset="0"/>
                  </a:rPr>
                  <a:t>.</a:t>
                </a:r>
                <a:endParaRPr lang="en-US" sz="3200" b="1" dirty="0">
                  <a:ln/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886200"/>
                <a:ext cx="9144000" cy="107721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4" name="TextBox 1023"/>
          <p:cNvSpPr txBox="1"/>
          <p:nvPr/>
        </p:nvSpPr>
        <p:spPr>
          <a:xfrm>
            <a:off x="5790911" y="1004312"/>
            <a:ext cx="38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  a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25" name="TextBox 1024"/>
          <p:cNvSpPr txBox="1"/>
          <p:nvPr/>
        </p:nvSpPr>
        <p:spPr>
          <a:xfrm>
            <a:off x="2868635" y="1312089"/>
            <a:ext cx="357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b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" y="4963418"/>
            <a:ext cx="9677400" cy="26776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  <a:endParaRPr lang="en-US" sz="4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36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=AC</a:t>
            </a:r>
            <a:r>
              <a:rPr lang="en-US" sz="36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+BC</a:t>
            </a:r>
            <a:r>
              <a:rPr lang="en-US" sz="36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,অর্থাৎ,c</a:t>
            </a:r>
            <a:r>
              <a:rPr lang="en-US" sz="36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=a</a:t>
            </a:r>
            <a:r>
              <a:rPr lang="en-US" sz="36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+b</a:t>
            </a:r>
            <a:r>
              <a:rPr lang="en-US" sz="3600" b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Arc 2"/>
          <p:cNvSpPr/>
          <p:nvPr/>
        </p:nvSpPr>
        <p:spPr>
          <a:xfrm rot="8475689">
            <a:off x="3589765" y="-131347"/>
            <a:ext cx="1692408" cy="1545580"/>
          </a:xfrm>
          <a:prstGeom prst="arc">
            <a:avLst>
              <a:gd name="adj1" fmla="val 15727469"/>
              <a:gd name="adj2" fmla="val 0"/>
            </a:avLst>
          </a:prstGeom>
          <a:ln w="5715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384" y="897757"/>
            <a:ext cx="733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90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  <p:bldP spid="25" grpId="0"/>
      <p:bldP spid="1024" grpId="0"/>
      <p:bldP spid="1025" grpId="0"/>
      <p:bldP spid="2" grpId="0"/>
      <p:bldP spid="3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749305"/>
            <a:ext cx="8915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AB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অতিভুজ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H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d ও e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অংশে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বিভক্ত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।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9900" y="56256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1617" y="3548976"/>
            <a:ext cx="8811491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অংকনঃ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C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বিন্দু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অতিভুজ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AB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লম্ব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CH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অংকন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।</a:t>
            </a:r>
          </a:p>
        </p:txBody>
      </p:sp>
      <p:sp>
        <p:nvSpPr>
          <p:cNvPr id="7" name="Right Triangle 6"/>
          <p:cNvSpPr/>
          <p:nvPr/>
        </p:nvSpPr>
        <p:spPr>
          <a:xfrm rot="8194134">
            <a:off x="1972068" y="1255372"/>
            <a:ext cx="3613327" cy="3374501"/>
          </a:xfrm>
          <a:prstGeom prst="rtTriangl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925936" y="475561"/>
            <a:ext cx="10202" cy="246732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9600" y="26670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26425" y="2941718"/>
            <a:ext cx="872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H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24600" y="2566165"/>
            <a:ext cx="761017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01194" y="-24462"/>
            <a:ext cx="377537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Arc 15"/>
          <p:cNvSpPr/>
          <p:nvPr/>
        </p:nvSpPr>
        <p:spPr>
          <a:xfrm rot="8342611">
            <a:off x="3104299" y="-273659"/>
            <a:ext cx="1726405" cy="1498440"/>
          </a:xfrm>
          <a:prstGeom prst="arc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33600" y="2959387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d</a:t>
            </a:r>
            <a:endParaRPr lang="en-US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14900" y="2863891"/>
            <a:ext cx="1028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</a:t>
            </a:r>
            <a:endParaRPr lang="en-US" sz="3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5/14/2014</a:t>
            </a:r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Ratan Kumer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C5DA4-A0EC-45D6-8DCD-3C44922607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8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2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 animBg="1"/>
      <p:bldP spid="11" grpId="0"/>
      <p:bldP spid="12" grpId="0"/>
      <p:bldP spid="13" grpId="0"/>
      <p:bldP spid="14" grpId="0"/>
      <p:bldP spid="16" grpId="0" animBg="1"/>
      <p:bldP spid="6" grpId="0"/>
      <p:bldP spid="8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</TotalTime>
  <Words>443</Words>
  <Application>Microsoft Office PowerPoint</Application>
  <PresentationFormat>On-screen Show (4:3)</PresentationFormat>
  <Paragraphs>127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Office Theme</vt:lpstr>
      <vt:lpstr>Solstice</vt:lpstr>
      <vt:lpstr>Essential</vt:lpstr>
      <vt:lpstr>Horizon</vt:lpstr>
      <vt:lpstr>Angles</vt:lpstr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179</cp:revision>
  <dcterms:created xsi:type="dcterms:W3CDTF">2014-05-08T03:26:54Z</dcterms:created>
  <dcterms:modified xsi:type="dcterms:W3CDTF">2014-05-19T11:10:58Z</dcterms:modified>
</cp:coreProperties>
</file>